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  <p:sldMasterId id="2147483792" r:id="rId2"/>
  </p:sldMasterIdLst>
  <p:sldIdLst>
    <p:sldId id="322" r:id="rId3"/>
    <p:sldId id="341" r:id="rId4"/>
    <p:sldId id="335" r:id="rId5"/>
    <p:sldId id="348" r:id="rId6"/>
    <p:sldId id="349" r:id="rId7"/>
    <p:sldId id="359" r:id="rId8"/>
    <p:sldId id="330" r:id="rId9"/>
    <p:sldId id="331" r:id="rId10"/>
    <p:sldId id="336" r:id="rId11"/>
    <p:sldId id="350" r:id="rId12"/>
    <p:sldId id="351" r:id="rId13"/>
    <p:sldId id="352" r:id="rId14"/>
    <p:sldId id="353" r:id="rId15"/>
    <p:sldId id="340" r:id="rId16"/>
    <p:sldId id="354" r:id="rId17"/>
    <p:sldId id="355" r:id="rId18"/>
    <p:sldId id="357" r:id="rId19"/>
    <p:sldId id="343" r:id="rId20"/>
    <p:sldId id="356" r:id="rId21"/>
    <p:sldId id="358" r:id="rId22"/>
    <p:sldId id="339" r:id="rId23"/>
    <p:sldId id="360" r:id="rId24"/>
    <p:sldId id="346" r:id="rId25"/>
    <p:sldId id="34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606"/>
    <a:srgbClr val="FFFFCC"/>
    <a:srgbClr val="F0F4F4"/>
    <a:srgbClr val="9DA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91" autoAdjust="0"/>
    <p:restoredTop sz="94660"/>
  </p:normalViewPr>
  <p:slideViewPr>
    <p:cSldViewPr snapToGrid="0">
      <p:cViewPr varScale="1">
        <p:scale>
          <a:sx n="40" d="100"/>
          <a:sy n="40" d="100"/>
        </p:scale>
        <p:origin x="72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4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2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3806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69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790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96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8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512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18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33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9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9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048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939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782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8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407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39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4517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8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669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19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423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987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9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35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8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2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3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77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9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46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146B4-D439-4329-90C7-05EE0C512EF3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BA0DD67-9BE8-4AB8-9B6F-95555BB3D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6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3376" y="203200"/>
            <a:ext cx="10381309" cy="4572000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br>
              <a:rPr lang="ru-RU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49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КУЗНЕЧНЫЙ КУЛЬТ</a:t>
            </a:r>
            <a:br>
              <a:rPr lang="en-US" sz="44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000" dirty="0">
                <a:solidFill>
                  <a:srgbClr val="C00000"/>
                </a:solidFill>
                <a:latin typeface="Bookman Old Style" panose="02050604050505020204" pitchFamily="18" charset="0"/>
              </a:rPr>
              <a:t>В ПРОСТРАНСТВЕ САКРАЛЬНОЙ ГЕОГРАФИИ И СОВРЕМЕННЫХ КУЛЬТУРНЫХ ПРАКТИКАХ КАЗАХСТАНА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9690" y="5018567"/>
            <a:ext cx="10381309" cy="1636233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sz="3800" i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Сураганова</a:t>
            </a:r>
            <a:r>
              <a:rPr lang="ru-RU" sz="3800" i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З. К.</a:t>
            </a:r>
            <a:r>
              <a:rPr lang="ru-RU" sz="3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ведущий научный сотрудник</a:t>
            </a:r>
          </a:p>
          <a:p>
            <a:pPr algn="r"/>
            <a:r>
              <a:rPr lang="ru-RU" sz="3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Государственного историко-культурного музея-заповедника «</a:t>
            </a:r>
            <a:r>
              <a:rPr lang="ru-RU" sz="38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Бозок</a:t>
            </a:r>
            <a:r>
              <a:rPr lang="ru-RU" sz="3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» МКС РК, </a:t>
            </a:r>
            <a:r>
              <a:rPr lang="ru-RU" sz="38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к.и.н</a:t>
            </a:r>
            <a:r>
              <a:rPr lang="ru-RU" sz="45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87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29128-E119-4F54-ACF0-85C3332C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015" y="164123"/>
            <a:ext cx="10245970" cy="1740877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Святые места в сакральной географии Казахстана, связанные с кузнецами обнаружены 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539CAD-F5F8-42E0-AA85-AC479C0A4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46" y="3071446"/>
            <a:ext cx="10245970" cy="2860431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Иргизском районе (</a:t>
            </a:r>
            <a:r>
              <a:rPr lang="ru-RU" sz="3600" dirty="0" err="1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ауыл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600" dirty="0" err="1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Жайсанбай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) Актюбинской области,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Сарыагашском, Созакском районах Туркестанской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410039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4D198-3A74-4C72-A98A-2F752A80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946031"/>
            <a:ext cx="5739659" cy="466578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Мечеть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хазрета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 Исатая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(Иргизский  район, в 7 км на юго-восток от аула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Жайсанбай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) возведена в 1920-е годы под руководством кузнеца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Шыги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80E02D-933C-4F34-A352-DC92FCA40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341" y="1329225"/>
            <a:ext cx="5551128" cy="4199549"/>
          </a:xfrm>
        </p:spPr>
      </p:pic>
    </p:spTree>
    <p:extLst>
      <p:ext uri="{BB962C8B-B14F-4D97-AF65-F5344CB8AC3E}">
        <p14:creationId xmlns:p14="http://schemas.microsoft.com/office/powerpoint/2010/main" val="132413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DF26-25B5-44B3-B7FE-2A7818DF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03384"/>
            <a:ext cx="5408612" cy="5791201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Место захоронения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Темірші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ата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әулие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(букв.: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Темірші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–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Железоделатель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ата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– дед,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әулие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– святой) близ трассы Шымкент-Туркестан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68FD22-E3A5-4F8B-B483-BA24396C7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53" y="344242"/>
            <a:ext cx="5408612" cy="3282792"/>
          </a:xfrm>
        </p:spPr>
      </p:pic>
    </p:spTree>
    <p:extLst>
      <p:ext uri="{BB962C8B-B14F-4D97-AF65-F5344CB8AC3E}">
        <p14:creationId xmlns:p14="http://schemas.microsoft.com/office/powerpoint/2010/main" val="3396690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9C284-A713-4F71-8DAE-99141F81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758" y="3104147"/>
            <a:ext cx="4742865" cy="3561348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Место захоронения кузнеца </a:t>
            </a:r>
            <a:r>
              <a:rPr lang="ru-RU" sz="4400" dirty="0" err="1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Ердәүіт</a:t>
            </a:r>
            <a:r>
              <a:rPr lang="ru-RU" sz="4400" dirty="0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баба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4DB088-3D64-4F55-B8F9-B02888EED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77" y="348833"/>
            <a:ext cx="6695829" cy="4126914"/>
          </a:xfrm>
        </p:spPr>
      </p:pic>
    </p:spTree>
    <p:extLst>
      <p:ext uri="{BB962C8B-B14F-4D97-AF65-F5344CB8AC3E}">
        <p14:creationId xmlns:p14="http://schemas.microsoft.com/office/powerpoint/2010/main" val="375530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EBCDD-1963-4EF8-9454-517A69CD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374" y="123366"/>
            <a:ext cx="9852793" cy="82328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Казахские кузнецы – </a:t>
            </a:r>
            <a:r>
              <a:rPr lang="ru-RU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ұста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ювелиры – </a:t>
            </a:r>
            <a:r>
              <a:rPr lang="ru-RU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зергеры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0D8EF-B363-4572-93A2-596D2CF97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85" y="946648"/>
            <a:ext cx="8081831" cy="54956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640303-31B6-450A-B171-20B06A536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371" y="1517386"/>
            <a:ext cx="3224095" cy="234642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FF987B-7B4E-47AA-BFC7-ADC03C01D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4049" y="4135178"/>
            <a:ext cx="3651769" cy="2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6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85C8CD-E24F-4680-88F2-F9F2553B0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45306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AC81DC-19BF-42FD-A3B1-47EFE706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31" y="2742949"/>
            <a:ext cx="4769626" cy="37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5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0302E-FA71-4E04-AF83-8A3A9534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182" y="2671012"/>
            <a:ext cx="5856334" cy="3898230"/>
          </a:xfrm>
        </p:spPr>
        <p:txBody>
          <a:bodyPr/>
          <a:lstStyle/>
          <a:p>
            <a:pPr algn="ctr"/>
            <a:r>
              <a:rPr lang="kk-KZ" b="1" dirty="0">
                <a:latin typeface="Cambria" panose="02040503050406030204" pitchFamily="18" charset="0"/>
              </a:rPr>
              <a:t>Дәркембай Шоқпарұлы </a:t>
            </a:r>
            <a:r>
              <a:rPr lang="kk-KZ" dirty="0">
                <a:latin typeface="Cambria" panose="02040503050406030204" pitchFamily="18" charset="0"/>
              </a:rPr>
              <a:t>(1946-2006) – известный казахстанский художник-универсал, кузнец, ювелир, поэт, исследователь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035CFC-B87A-40A8-B9F2-158656017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0" y="300023"/>
            <a:ext cx="5582806" cy="6269219"/>
          </a:xfrm>
        </p:spPr>
      </p:pic>
    </p:spTree>
    <p:extLst>
      <p:ext uri="{BB962C8B-B14F-4D97-AF65-F5344CB8AC3E}">
        <p14:creationId xmlns:p14="http://schemas.microsoft.com/office/powerpoint/2010/main" val="397504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BE743-07C2-41A2-9CEF-CAE73D8A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47" y="2791326"/>
            <a:ext cx="4973053" cy="40666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Известные в народе как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агайынды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уш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уста» (три брата кузнеца)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Турсынжан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Айтберген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Махмут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Кулменовы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в г. Алматы куют железо уже более 40 лет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4320CE8-4A25-4265-915F-510D38343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84" y="208547"/>
            <a:ext cx="7021316" cy="43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0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4A56E-058B-4887-90F4-8E165ACF6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7" y="186945"/>
            <a:ext cx="9503747" cy="534090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22E83CB-02D7-403A-AD97-168D1CAC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563" y="5527854"/>
            <a:ext cx="9503746" cy="114320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Казахский кузнец М.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Кулменов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– кузнец-оружейник.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Фото: ©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Sputnik /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Тимур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Батыршин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55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6E8B0-5462-4522-9CCE-29C9DBC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061" y="6023810"/>
            <a:ext cx="8911687" cy="725906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Фото: © </a:t>
            </a:r>
            <a:r>
              <a:rPr lang="ru-RU" sz="31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Sputnik</a:t>
            </a:r>
            <a:r>
              <a:rPr lang="ru-RU" sz="31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/ Тимур </a:t>
            </a:r>
            <a:r>
              <a:rPr lang="ru-RU" sz="31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Батыршин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85EB63-9B45-4076-9DDF-726DCF856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03" y="108283"/>
            <a:ext cx="10126221" cy="56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3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655D9-F403-40D0-B37E-FCE5A68E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27" y="170121"/>
            <a:ext cx="9973524" cy="131843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К у з н е ц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663D7B-0B3A-4D74-B75B-B859A9A20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088" y="1488557"/>
            <a:ext cx="9973524" cy="478465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Бог-Творец, 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Пророк, 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Правитель,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жрец,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дух, дух предка,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покровитель кузнечного и ювелирного ремесел</a:t>
            </a:r>
          </a:p>
        </p:txBody>
      </p:sp>
    </p:spTree>
    <p:extLst>
      <p:ext uri="{BB962C8B-B14F-4D97-AF65-F5344CB8AC3E}">
        <p14:creationId xmlns:p14="http://schemas.microsoft.com/office/powerpoint/2010/main" val="49412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361AB-9C58-493D-BBBA-F1087A5B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F18C4D-503E-44F7-838B-699137544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85" y="-1"/>
            <a:ext cx="12162915" cy="6776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682B7E-5BF1-413B-96CB-120041C4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64" y="354385"/>
            <a:ext cx="5586055" cy="41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4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F103E8-72DC-46E8-9036-788F007C7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2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878DB-F3EE-4618-AD2D-69F48CD3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51921"/>
            <a:ext cx="8911687" cy="1280890"/>
          </a:xfrm>
        </p:spPr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</a:rPr>
              <a:t>Выводы: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A654F-F80A-42D4-8A0F-65FCFEF62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>
                <a:latin typeface="Bookman Old Style" panose="02050604050505020204" pitchFamily="18" charset="0"/>
              </a:rPr>
              <a:t>Организаторы </a:t>
            </a:r>
            <a:r>
              <a:rPr lang="ru-RU" sz="2800" dirty="0" err="1">
                <a:latin typeface="Bookman Old Style" panose="02050604050505020204" pitchFamily="18" charset="0"/>
              </a:rPr>
              <a:t>реактуализации</a:t>
            </a:r>
            <a:r>
              <a:rPr lang="ru-RU" sz="2800" dirty="0">
                <a:latin typeface="Bookman Old Style" panose="02050604050505020204" pitchFamily="18" charset="0"/>
              </a:rPr>
              <a:t> кузнечных ремесла и обрядов - «уполномоченные знаний», </a:t>
            </a:r>
          </a:p>
          <a:p>
            <a:r>
              <a:rPr lang="ru-RU" sz="2800" dirty="0">
                <a:latin typeface="Bookman Old Style" panose="02050604050505020204" pitchFamily="18" charset="0"/>
              </a:rPr>
              <a:t>обряд играет роль «фигур воспоминаний», символизируя обращение к </a:t>
            </a:r>
            <a:r>
              <a:rPr lang="ru-RU" sz="2800" dirty="0" err="1">
                <a:latin typeface="Bookman Old Style" panose="02050604050505020204" pitchFamily="18" charset="0"/>
              </a:rPr>
              <a:t>интериоризированныму</a:t>
            </a:r>
            <a:r>
              <a:rPr lang="ru-RU" sz="2800" dirty="0">
                <a:latin typeface="Bookman Old Style" panose="02050604050505020204" pitchFamily="18" charset="0"/>
              </a:rPr>
              <a:t> прошлому или «вечному настоящему».</a:t>
            </a:r>
          </a:p>
          <a:p>
            <a:r>
              <a:rPr lang="ru-RU" sz="2800" dirty="0">
                <a:latin typeface="Bookman Old Style" panose="02050604050505020204" pitchFamily="18" charset="0"/>
              </a:rPr>
              <a:t> кузнечный культ и традиция почитания кузнецов в рамках сакральной географии Казахстана экстраполированы на захоронения кузнецов.</a:t>
            </a:r>
          </a:p>
          <a:p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24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5CEEC-3E99-42B5-B8F8-D90DEFD36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581" y="103239"/>
            <a:ext cx="4710981" cy="41295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Литература: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9FAB05-2705-4426-90B2-F572C423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8424"/>
            <a:ext cx="5902941" cy="6166337"/>
          </a:xfrm>
        </p:spPr>
        <p:txBody>
          <a:bodyPr>
            <a:normAutofit fontScale="25000" lnSpcReduction="20000"/>
          </a:bodyPr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dirty="0">
                <a:solidFill>
                  <a:srgbClr val="FFFFCC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8000" b="1" i="1" dirty="0">
                <a:solidFill>
                  <a:srgbClr val="FFFFCC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Ассман 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Я. 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Культурная память: Письмо</a:t>
            </a:r>
            <a:r>
              <a:rPr lang="ru-RU" sz="8000" dirty="0">
                <a:solidFill>
                  <a:schemeClr val="accent3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>
                <a:solidFill>
                  <a:srgbClr val="FFFFCC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прошлом и политическая идентичность в высоких культурах древности / Пер. с нем. М. М. Сокольской. М.: Языки славянской культуры, 2004. 368 с.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sz="8000" b="1" i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өңірлік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қасиетті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нысандары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Региональные сакральные объекты Казахстана</a:t>
            </a:r>
            <a:r>
              <a:rPr lang="ru-RU" sz="8000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Астана: Фолиант, 2017. 504 с.; 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RU" sz="8000" b="1" i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Наурзбаева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З. 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Глава II. </a:t>
            </a:r>
            <a:r>
              <a:rPr lang="ru-RU" sz="8000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Инициатический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ритуал «</a:t>
            </a:r>
            <a:r>
              <a:rPr lang="ru-RU" sz="8000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Жылан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қайыс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»// Инициация и призвание человека в тенгрианстве URL: http://otuken.kz/ii-l-r/?option=com_content&amp;task=view&amp;id=213 (дата обращения: 12.12.2017).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	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ПМА 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З.К. </a:t>
            </a:r>
            <a:r>
              <a:rPr lang="ru-RU" sz="8000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Сурагановой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Актюбинская область, 2020.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	</a:t>
            </a:r>
            <a:r>
              <a:rPr lang="ru-RU" sz="80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ПМА 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ru-RU" sz="8000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Сурагановой</a:t>
            </a:r>
            <a:r>
              <a:rPr lang="ru-RU" sz="80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Туркестанская область. 2020 гг.</a:t>
            </a:r>
            <a:endParaRPr lang="ru-RU" sz="8000" dirty="0">
              <a:solidFill>
                <a:srgbClr val="00206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endParaRPr lang="ru-RU" sz="5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91E94FF-03AF-4058-9056-7488C7D8B976}"/>
              </a:ext>
            </a:extLst>
          </p:cNvPr>
          <p:cNvSpPr txBox="1">
            <a:spLocks/>
          </p:cNvSpPr>
          <p:nvPr/>
        </p:nvSpPr>
        <p:spPr>
          <a:xfrm>
            <a:off x="6289061" y="588424"/>
            <a:ext cx="5739379" cy="5976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6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	ПМА 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Сурагановой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Карагандинская область. 2017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6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	ПМА З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Сурагановой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2006-2020 гг.;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6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	ПМА 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Сурагановой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Включенное наблюдение. 2017 г.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6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	Родословное древо тюрков. Сочинение </a:t>
            </a:r>
            <a:r>
              <a:rPr lang="ru-RU" sz="6000" b="1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Абуль</a:t>
            </a:r>
            <a:r>
              <a:rPr lang="ru-RU" sz="6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-Гази, Хивинского хана 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Перев.и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предисл. Г. С. Саблукова с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послесл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примечаниями П. О. Катанова // Известия общества археологии, истории и этнографии при императорском Казанском университете. Том XXI,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5-6. Казань. 1906. 336 с.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6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	</a:t>
            </a:r>
            <a:r>
              <a:rPr lang="ru-RU" sz="6000" b="1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Suraganov</a:t>
            </a:r>
            <a:r>
              <a:rPr lang="ru-RU" sz="6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S.K.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Silver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kazakh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zergers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traditions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jewelry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Archaeology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Ethnology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Anthropology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Eurasia</a:t>
            </a:r>
            <a:r>
              <a:rPr lang="ru-RU" sz="60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2009. Т. 37. № 3. С. 135-144.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463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BAF8CC-E370-417A-938B-01D5B6101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" b="23545"/>
          <a:stretch/>
        </p:blipFill>
        <p:spPr>
          <a:xfrm>
            <a:off x="-1" y="-384590"/>
            <a:ext cx="12192001" cy="72425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F46DD4D-FE91-4041-82EA-3F5D3DE25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91" y="2828260"/>
            <a:ext cx="10522105" cy="3508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Иллюстративный материал взят из открытых источников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Спасибо з 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4894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88663-14E2-4A91-AA10-A265C171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49" y="1446727"/>
            <a:ext cx="4541276" cy="440118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sz="2800" dirty="0"/>
              <a:t> </a:t>
            </a:r>
            <a:r>
              <a:rPr lang="ru-RU" sz="2800" dirty="0">
                <a:latin typeface="Bookman Old Style" panose="02050604050505020204" pitchFamily="18" charset="0"/>
              </a:rPr>
              <a:t>Пророк </a:t>
            </a:r>
            <a:r>
              <a:rPr lang="ru-RU" sz="2800" dirty="0" err="1">
                <a:latin typeface="Bookman Old Style" panose="02050604050505020204" pitchFamily="18" charset="0"/>
              </a:rPr>
              <a:t>Дауіт</a:t>
            </a:r>
            <a:r>
              <a:rPr lang="ru-RU" sz="2800" dirty="0">
                <a:latin typeface="Bookman Old Style" panose="02050604050505020204" pitchFamily="18" charset="0"/>
              </a:rPr>
              <a:t> (Давид) владел ремеслом кузнеца, дарованное ему Всевышним в качестве чуда. Об этом упоминается и в Священном Коране (80 </a:t>
            </a:r>
            <a:r>
              <a:rPr lang="ru-RU" sz="2800" dirty="0" err="1">
                <a:latin typeface="Bookman Old Style" panose="02050604050505020204" pitchFamily="18" charset="0"/>
              </a:rPr>
              <a:t>аят</a:t>
            </a:r>
            <a:r>
              <a:rPr lang="ru-RU" sz="2800" dirty="0">
                <a:latin typeface="Bookman Old Style" panose="02050604050505020204" pitchFamily="18" charset="0"/>
              </a:rPr>
              <a:t> суры «аль-</a:t>
            </a:r>
            <a:r>
              <a:rPr lang="ru-RU" sz="2800" dirty="0" err="1">
                <a:latin typeface="Bookman Old Style" panose="02050604050505020204" pitchFamily="18" charset="0"/>
              </a:rPr>
              <a:t>Анбия</a:t>
            </a:r>
            <a:r>
              <a:rPr lang="ru-RU" sz="2800" dirty="0">
                <a:latin typeface="Bookman Old Style" panose="02050604050505020204" pitchFamily="18" charset="0"/>
              </a:rPr>
              <a:t>», </a:t>
            </a:r>
            <a:r>
              <a:rPr lang="ru-RU" sz="2800" dirty="0" err="1">
                <a:latin typeface="Bookman Old Style" panose="02050604050505020204" pitchFamily="18" charset="0"/>
              </a:rPr>
              <a:t>тафсир</a:t>
            </a:r>
            <a:r>
              <a:rPr lang="ru-RU" sz="2800" dirty="0">
                <a:latin typeface="Bookman Old Style" panose="02050604050505020204" pitchFamily="18" charset="0"/>
              </a:rPr>
              <a:t> «аль-</a:t>
            </a:r>
            <a:r>
              <a:rPr lang="ru-RU" sz="2800" dirty="0" err="1">
                <a:latin typeface="Bookman Old Style" panose="02050604050505020204" pitchFamily="18" charset="0"/>
              </a:rPr>
              <a:t>Мунтахаб</a:t>
            </a:r>
            <a:r>
              <a:rPr lang="ru-RU" sz="2800" dirty="0">
                <a:latin typeface="Bookman Old Style" panose="02050604050505020204" pitchFamily="18" charset="0"/>
              </a:rPr>
              <a:t>»).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6A3DCA-30FC-40B3-9EE9-25E6B513D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991" b="28045"/>
          <a:stretch/>
        </p:blipFill>
        <p:spPr>
          <a:xfrm>
            <a:off x="143336" y="96318"/>
            <a:ext cx="6729413" cy="47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51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F39AB-FE6E-4405-B26D-ACF3BA1C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Территория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DE97E-C5CA-4EB5-8208-34A024799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г. Нур-Султан, </a:t>
            </a:r>
          </a:p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Актюбинская, </a:t>
            </a:r>
          </a:p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Туркестанская </a:t>
            </a:r>
          </a:p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Карагандинская области Республики Казахстан.</a:t>
            </a:r>
          </a:p>
        </p:txBody>
      </p:sp>
    </p:spTree>
    <p:extLst>
      <p:ext uri="{BB962C8B-B14F-4D97-AF65-F5344CB8AC3E}">
        <p14:creationId xmlns:p14="http://schemas.microsoft.com/office/powerpoint/2010/main" val="94172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F9D50-C04D-4914-8007-2932EF39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Объекты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575A1A-5E3C-4D4B-983F-9285AD6DE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места поклонения: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усыпальницы кузнецов,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культовые сооружения, построенные кузнецами, 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нематериальное культурное наследие (обряды);</a:t>
            </a:r>
          </a:p>
          <a:p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музеи.</a:t>
            </a:r>
          </a:p>
        </p:txBody>
      </p:sp>
    </p:spTree>
    <p:extLst>
      <p:ext uri="{BB962C8B-B14F-4D97-AF65-F5344CB8AC3E}">
        <p14:creationId xmlns:p14="http://schemas.microsoft.com/office/powerpoint/2010/main" val="44944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527E9-D8D8-4E8A-BF87-4D3C49BB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Традиционные методы полевых исследований: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B966C6-1375-49C6-9B12-E9A6F1EE6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включенное наблюдение, </a:t>
            </a:r>
          </a:p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опрос паломников</a:t>
            </a:r>
          </a:p>
        </p:txBody>
      </p:sp>
    </p:spTree>
    <p:extLst>
      <p:ext uri="{BB962C8B-B14F-4D97-AF65-F5344CB8AC3E}">
        <p14:creationId xmlns:p14="http://schemas.microsoft.com/office/powerpoint/2010/main" val="363721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09A6D8C-2598-4C83-9C43-2F6ABAECE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0084" y="0"/>
            <a:ext cx="8954600" cy="6740013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Собравшись все вместе, они заготовили в лесу много дров и уголь целыми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харварами</a:t>
            </a:r>
            <a:r>
              <a:rPr lang="ru-RU" sz="2400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зарезали семьдесят голов быков и лошадей, содрали с них целиком шкуры и сделали [из них] кузнечные мехи. [Затем]</a:t>
            </a:r>
            <a:r>
              <a:rPr lang="ru-RU" sz="24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сложили дрова и уголь у подножья того косогора и так оборудовали то место; что разом этими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семидесятью</a:t>
            </a:r>
            <a:r>
              <a:rPr lang="ru-RU" sz="2400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мехами стали раздувать [огонь…] до тех пор, пока тот [горный] склон не расплавился. [В результате] оттуда было добыто безмерное [количество] железа и [вместе с тем] открылся и проход… Вследствие этого [люди] 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 забывают о той горе, плавке железа и кузнечном деле, и у рода Чингиз-хана существует обычай и правило в ту ночь, которая является началом нового года, приготовлять кузнечные мехи, горн и уголь; они раскаляют немного железа и, положив [его] на наковальню, бьют молотом </a:t>
            </a:r>
            <a:r>
              <a:rPr lang="ru-RU" sz="2400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и вытягивают [в полосу] в благодарность [за свое освобождение</a:t>
            </a:r>
            <a:r>
              <a:rPr lang="ru-RU" sz="24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E3D82A-0E82-4196-9A67-3EA206BF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45" y="1363054"/>
            <a:ext cx="2548997" cy="33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5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6EB26A81-BABB-4845-A47D-3BF3F0859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9" y="169606"/>
            <a:ext cx="6061586" cy="6518788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С этого времени у Монголов вошло в обычай праздновать этот день и класть в огонь кусок железа и его раскаливать. Прежде хан, взяв клещами железо, кладет его на наковальню, ударяет по нему молотком, и потом князья его. Этот день много почитают как день, в который они, вышедши из теснины, возвратились в юрт праотцовский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7C320F-5D48-4505-AC59-8D2024E6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9" y="132735"/>
            <a:ext cx="3913237" cy="62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5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89F46-6534-47DB-A9FB-AC250E32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252" y="132734"/>
            <a:ext cx="7746695" cy="1377815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Бопы</a:t>
            </a:r>
            <a:r>
              <a:rPr lang="ru-RU" sz="320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хан - змеиный правитель в казахских сказках </a:t>
            </a:r>
            <a:endParaRPr lang="ru-RU" sz="32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E25FE0-0A63-4D00-8BD0-69829CE8C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8" t="4849" r="7273" b="3030"/>
          <a:stretch/>
        </p:blipFill>
        <p:spPr>
          <a:xfrm>
            <a:off x="4248873" y="1946032"/>
            <a:ext cx="7559451" cy="4497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71D1C6-AD1D-400C-A511-3D84B35B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3" y="280807"/>
            <a:ext cx="3475021" cy="487722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917DA09-AE1F-49E0-95B8-314D1F5066A8}"/>
              </a:ext>
            </a:extLst>
          </p:cNvPr>
          <p:cNvSpPr txBox="1">
            <a:spLocks/>
          </p:cNvSpPr>
          <p:nvPr/>
        </p:nvSpPr>
        <p:spPr>
          <a:xfrm>
            <a:off x="290053" y="5158030"/>
            <a:ext cx="3768414" cy="128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Наурзбаева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З. – ученый-культуролог, к.ф.н., писатель</a:t>
            </a:r>
          </a:p>
        </p:txBody>
      </p:sp>
    </p:spTree>
    <p:extLst>
      <p:ext uri="{BB962C8B-B14F-4D97-AF65-F5344CB8AC3E}">
        <p14:creationId xmlns:p14="http://schemas.microsoft.com/office/powerpoint/2010/main" val="3076752536"/>
      </p:ext>
    </p:extLst>
  </p:cSld>
  <p:clrMapOvr>
    <a:masterClrMapping/>
  </p:clrMapOvr>
</p:sld>
</file>

<file path=ppt/theme/theme1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1818</TotalTime>
  <Words>900</Words>
  <Application>Microsoft Office PowerPoint</Application>
  <PresentationFormat>Широкоэкранный</PresentationFormat>
  <Paragraphs>57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Bookman Old Style</vt:lpstr>
      <vt:lpstr>Cambria</vt:lpstr>
      <vt:lpstr>Cambria Math</vt:lpstr>
      <vt:lpstr>Century Gothic</vt:lpstr>
      <vt:lpstr>Times New Roman</vt:lpstr>
      <vt:lpstr>Wingdings 3</vt:lpstr>
      <vt:lpstr>2_Легкий дым</vt:lpstr>
      <vt:lpstr>Легкий дым</vt:lpstr>
      <vt:lpstr>  КУЗНЕЧНЫЙ КУЛЬТ В ПРОСТРАНСТВЕ САКРАЛЬНОЙ ГЕОГРАФИИ И СОВРЕМЕННЫХ КУЛЬТУРНЫХ ПРАКТИКАХ КАЗАХСТАНА </vt:lpstr>
      <vt:lpstr>К у з н е ц</vt:lpstr>
      <vt:lpstr> Пророк Дауіт (Давид) владел ремеслом кузнеца, дарованное ему Всевышним в качестве чуда. Об этом упоминается и в Священном Коране (80 аят суры «аль-Анбия», тафсир «аль-Мунтахаб»).</vt:lpstr>
      <vt:lpstr>Территория исследования:</vt:lpstr>
      <vt:lpstr>Объекты исследования:</vt:lpstr>
      <vt:lpstr>Традиционные методы полевых исследований: </vt:lpstr>
      <vt:lpstr>Презентация PowerPoint</vt:lpstr>
      <vt:lpstr>Презентация PowerPoint</vt:lpstr>
      <vt:lpstr>Бопы хан - змеиный правитель в казахских сказках </vt:lpstr>
      <vt:lpstr>Святые места в сакральной географии Казахстана, связанные с кузнецами обнаружены в:</vt:lpstr>
      <vt:lpstr>Мечеть хазрета Исатая (Иргизский  район, в 7 км на юго-восток от аула Жайсанбай) возведена в 1920-е годы под руководством кузнеца Шыги. </vt:lpstr>
      <vt:lpstr>Место захоронения Темірші ата әулие (букв.: Темірші – Железоделатель, ата – дед, әулие – святой) близ трассы Шымкент-Туркестан </vt:lpstr>
      <vt:lpstr>Место захоронения кузнеца Ердәүіт баба</vt:lpstr>
      <vt:lpstr>Казахские кузнецы – ұста и ювелиры – зергеры</vt:lpstr>
      <vt:lpstr>Презентация PowerPoint</vt:lpstr>
      <vt:lpstr>Дәркембай Шоқпарұлы (1946-2006) – известный казахстанский художник-универсал, кузнец, ювелир, поэт, исследователь</vt:lpstr>
      <vt:lpstr>Известные в народе как «агайынды уш уста» (три брата кузнеца) Турсынжан, Айтберген и Махмут Кулменовы в г. Алматы куют железо уже более 40 лет</vt:lpstr>
      <vt:lpstr>Казахский кузнец М. Кулменов – кузнец-оружейник. Фото: © Sputnik / Тимур Батыршин </vt:lpstr>
      <vt:lpstr>Фото: © Sputnik / Тимур Батыршин  </vt:lpstr>
      <vt:lpstr>Презентация PowerPoint</vt:lpstr>
      <vt:lpstr>Презентация PowerPoint</vt:lpstr>
      <vt:lpstr>Выводы: </vt:lpstr>
      <vt:lpstr>Литература: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ВСАДНИЧЕСТВО как культурное явление.  Терминология и историография</dc:title>
  <dc:creator>Zubeida</dc:creator>
  <cp:lastModifiedBy>Zubeida</cp:lastModifiedBy>
  <cp:revision>188</cp:revision>
  <dcterms:created xsi:type="dcterms:W3CDTF">2020-07-12T20:19:43Z</dcterms:created>
  <dcterms:modified xsi:type="dcterms:W3CDTF">2021-04-01T05:20:39Z</dcterms:modified>
</cp:coreProperties>
</file>