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7"/>
  </p:notesMasterIdLst>
  <p:sldIdLst>
    <p:sldId id="271" r:id="rId2"/>
    <p:sldId id="272" r:id="rId3"/>
    <p:sldId id="259" r:id="rId4"/>
    <p:sldId id="273" r:id="rId5"/>
    <p:sldId id="274" r:id="rId6"/>
    <p:sldId id="275" r:id="rId7"/>
    <p:sldId id="276" r:id="rId8"/>
    <p:sldId id="277" r:id="rId9"/>
    <p:sldId id="278" r:id="rId10"/>
    <p:sldId id="279" r:id="rId11"/>
    <p:sldId id="280" r:id="rId12"/>
    <p:sldId id="281" r:id="rId13"/>
    <p:sldId id="282" r:id="rId14"/>
    <p:sldId id="283" r:id="rId15"/>
    <p:sldId id="284" r:id="rId1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433" autoAdjust="0"/>
  </p:normalViewPr>
  <p:slideViewPr>
    <p:cSldViewPr snapToGrid="0">
      <p:cViewPr varScale="1">
        <p:scale>
          <a:sx n="81" d="100"/>
          <a:sy n="81" d="100"/>
        </p:scale>
        <p:origin x="96" y="6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EF4D4081-52BA-4CB9-86C7-FC92416F28BB}" type="datetimeFigureOut">
              <a:rPr lang="en-US" smtClean="0"/>
              <a:t>6/15/2023</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5C36326F-F33F-447C-A581-C49868877F75}" type="slidenum">
              <a:rPr lang="en-US" smtClean="0"/>
              <a:t>‹#›</a:t>
            </a:fld>
            <a:endParaRPr lang="en-US"/>
          </a:p>
        </p:txBody>
      </p:sp>
    </p:spTree>
    <p:extLst>
      <p:ext uri="{BB962C8B-B14F-4D97-AF65-F5344CB8AC3E}">
        <p14:creationId xmlns:p14="http://schemas.microsoft.com/office/powerpoint/2010/main" val="137488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36326F-F33F-447C-A581-C49868877F75}" type="slidenum">
              <a:rPr lang="en-US" smtClean="0"/>
              <a:t>3</a:t>
            </a:fld>
            <a:endParaRPr lang="en-US"/>
          </a:p>
        </p:txBody>
      </p:sp>
    </p:spTree>
    <p:extLst>
      <p:ext uri="{BB962C8B-B14F-4D97-AF65-F5344CB8AC3E}">
        <p14:creationId xmlns:p14="http://schemas.microsoft.com/office/powerpoint/2010/main" val="3807684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36326F-F33F-447C-A581-C49868877F75}" type="slidenum">
              <a:rPr lang="en-US" smtClean="0"/>
              <a:t>4</a:t>
            </a:fld>
            <a:endParaRPr lang="en-US"/>
          </a:p>
        </p:txBody>
      </p:sp>
    </p:spTree>
    <p:extLst>
      <p:ext uri="{BB962C8B-B14F-4D97-AF65-F5344CB8AC3E}">
        <p14:creationId xmlns:p14="http://schemas.microsoft.com/office/powerpoint/2010/main" val="3508623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36326F-F33F-447C-A581-C49868877F75}" type="slidenum">
              <a:rPr lang="en-US" smtClean="0"/>
              <a:t>6</a:t>
            </a:fld>
            <a:endParaRPr lang="en-US"/>
          </a:p>
        </p:txBody>
      </p:sp>
    </p:spTree>
    <p:extLst>
      <p:ext uri="{BB962C8B-B14F-4D97-AF65-F5344CB8AC3E}">
        <p14:creationId xmlns:p14="http://schemas.microsoft.com/office/powerpoint/2010/main" val="3573403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В древности путешественники, захватчики, торговцы, паломники и ремесленники из разных эпох и культур использовали легендарный шелковый путь, чтобы проникнуть в регион и оставлять свои культурные и религиозные знаки на камнях и валунах.</a:t>
            </a:r>
            <a:endParaRPr lang="en-US" dirty="0"/>
          </a:p>
        </p:txBody>
      </p:sp>
      <p:sp>
        <p:nvSpPr>
          <p:cNvPr id="4" name="Slide Number Placeholder 3"/>
          <p:cNvSpPr>
            <a:spLocks noGrp="1"/>
          </p:cNvSpPr>
          <p:nvPr>
            <p:ph type="sldNum" sz="quarter" idx="10"/>
          </p:nvPr>
        </p:nvSpPr>
        <p:spPr/>
        <p:txBody>
          <a:bodyPr/>
          <a:lstStyle/>
          <a:p>
            <a:fld id="{5C36326F-F33F-447C-A581-C49868877F75}" type="slidenum">
              <a:rPr lang="en-US" smtClean="0"/>
              <a:t>8</a:t>
            </a:fld>
            <a:endParaRPr lang="en-US"/>
          </a:p>
        </p:txBody>
      </p:sp>
    </p:spTree>
    <p:extLst>
      <p:ext uri="{BB962C8B-B14F-4D97-AF65-F5344CB8AC3E}">
        <p14:creationId xmlns:p14="http://schemas.microsoft.com/office/powerpoint/2010/main" val="3597792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36326F-F33F-447C-A581-C49868877F75}" type="slidenum">
              <a:rPr lang="en-US" smtClean="0"/>
              <a:t>9</a:t>
            </a:fld>
            <a:endParaRPr lang="en-US"/>
          </a:p>
        </p:txBody>
      </p:sp>
    </p:spTree>
    <p:extLst>
      <p:ext uri="{BB962C8B-B14F-4D97-AF65-F5344CB8AC3E}">
        <p14:creationId xmlns:p14="http://schemas.microsoft.com/office/powerpoint/2010/main" val="188894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40BCF3-B480-47C1-8FA4-9DABA5C7EDA3}"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803D2-ED70-4770-ABF8-F2C8296993EC}" type="slidenum">
              <a:rPr lang="en-US" smtClean="0"/>
              <a:t>‹#›</a:t>
            </a:fld>
            <a:endParaRPr lang="en-US"/>
          </a:p>
        </p:txBody>
      </p:sp>
    </p:spTree>
    <p:extLst>
      <p:ext uri="{BB962C8B-B14F-4D97-AF65-F5344CB8AC3E}">
        <p14:creationId xmlns:p14="http://schemas.microsoft.com/office/powerpoint/2010/main" val="3139718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40BCF3-B480-47C1-8FA4-9DABA5C7EDA3}"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803D2-ED70-4770-ABF8-F2C8296993EC}" type="slidenum">
              <a:rPr lang="en-US" smtClean="0"/>
              <a:t>‹#›</a:t>
            </a:fld>
            <a:endParaRPr lang="en-US"/>
          </a:p>
        </p:txBody>
      </p:sp>
    </p:spTree>
    <p:extLst>
      <p:ext uri="{BB962C8B-B14F-4D97-AF65-F5344CB8AC3E}">
        <p14:creationId xmlns:p14="http://schemas.microsoft.com/office/powerpoint/2010/main" val="284787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40BCF3-B480-47C1-8FA4-9DABA5C7EDA3}"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803D2-ED70-4770-ABF8-F2C8296993E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11801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40BCF3-B480-47C1-8FA4-9DABA5C7EDA3}"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803D2-ED70-4770-ABF8-F2C8296993EC}" type="slidenum">
              <a:rPr lang="en-US" smtClean="0"/>
              <a:t>‹#›</a:t>
            </a:fld>
            <a:endParaRPr lang="en-US"/>
          </a:p>
        </p:txBody>
      </p:sp>
    </p:spTree>
    <p:extLst>
      <p:ext uri="{BB962C8B-B14F-4D97-AF65-F5344CB8AC3E}">
        <p14:creationId xmlns:p14="http://schemas.microsoft.com/office/powerpoint/2010/main" val="766727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40BCF3-B480-47C1-8FA4-9DABA5C7EDA3}"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803D2-ED70-4770-ABF8-F2C8296993E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03667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40BCF3-B480-47C1-8FA4-9DABA5C7EDA3}"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803D2-ED70-4770-ABF8-F2C8296993EC}" type="slidenum">
              <a:rPr lang="en-US" smtClean="0"/>
              <a:t>‹#›</a:t>
            </a:fld>
            <a:endParaRPr lang="en-US"/>
          </a:p>
        </p:txBody>
      </p:sp>
    </p:spTree>
    <p:extLst>
      <p:ext uri="{BB962C8B-B14F-4D97-AF65-F5344CB8AC3E}">
        <p14:creationId xmlns:p14="http://schemas.microsoft.com/office/powerpoint/2010/main" val="4069611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40BCF3-B480-47C1-8FA4-9DABA5C7EDA3}"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803D2-ED70-4770-ABF8-F2C8296993EC}" type="slidenum">
              <a:rPr lang="en-US" smtClean="0"/>
              <a:t>‹#›</a:t>
            </a:fld>
            <a:endParaRPr lang="en-US"/>
          </a:p>
        </p:txBody>
      </p:sp>
    </p:spTree>
    <p:extLst>
      <p:ext uri="{BB962C8B-B14F-4D97-AF65-F5344CB8AC3E}">
        <p14:creationId xmlns:p14="http://schemas.microsoft.com/office/powerpoint/2010/main" val="3758475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40BCF3-B480-47C1-8FA4-9DABA5C7EDA3}"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803D2-ED70-4770-ABF8-F2C8296993EC}" type="slidenum">
              <a:rPr lang="en-US" smtClean="0"/>
              <a:t>‹#›</a:t>
            </a:fld>
            <a:endParaRPr lang="en-US"/>
          </a:p>
        </p:txBody>
      </p:sp>
    </p:spTree>
    <p:extLst>
      <p:ext uri="{BB962C8B-B14F-4D97-AF65-F5344CB8AC3E}">
        <p14:creationId xmlns:p14="http://schemas.microsoft.com/office/powerpoint/2010/main" val="3718459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40BCF3-B480-47C1-8FA4-9DABA5C7EDA3}"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803D2-ED70-4770-ABF8-F2C8296993EC}" type="slidenum">
              <a:rPr lang="en-US" smtClean="0"/>
              <a:t>‹#›</a:t>
            </a:fld>
            <a:endParaRPr lang="en-US"/>
          </a:p>
        </p:txBody>
      </p:sp>
    </p:spTree>
    <p:extLst>
      <p:ext uri="{BB962C8B-B14F-4D97-AF65-F5344CB8AC3E}">
        <p14:creationId xmlns:p14="http://schemas.microsoft.com/office/powerpoint/2010/main" val="1493356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40BCF3-B480-47C1-8FA4-9DABA5C7EDA3}" type="datetimeFigureOut">
              <a:rPr lang="en-US" smtClean="0"/>
              <a:t>6/15/2023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803D2-ED70-4770-ABF8-F2C8296993EC}" type="slidenum">
              <a:rPr lang="en-US" smtClean="0"/>
              <a:t>‹#›</a:t>
            </a:fld>
            <a:endParaRPr lang="en-US"/>
          </a:p>
        </p:txBody>
      </p:sp>
    </p:spTree>
    <p:extLst>
      <p:ext uri="{BB962C8B-B14F-4D97-AF65-F5344CB8AC3E}">
        <p14:creationId xmlns:p14="http://schemas.microsoft.com/office/powerpoint/2010/main" val="142602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40BCF3-B480-47C1-8FA4-9DABA5C7EDA3}" type="datetimeFigureOut">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B803D2-ED70-4770-ABF8-F2C8296993EC}" type="slidenum">
              <a:rPr lang="en-US" smtClean="0"/>
              <a:t>‹#›</a:t>
            </a:fld>
            <a:endParaRPr lang="en-US"/>
          </a:p>
        </p:txBody>
      </p:sp>
    </p:spTree>
    <p:extLst>
      <p:ext uri="{BB962C8B-B14F-4D97-AF65-F5344CB8AC3E}">
        <p14:creationId xmlns:p14="http://schemas.microsoft.com/office/powerpoint/2010/main" val="2180686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40BCF3-B480-47C1-8FA4-9DABA5C7EDA3}" type="datetimeFigureOut">
              <a:rPr lang="en-US" smtClean="0"/>
              <a:t>6/15/2023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B803D2-ED70-4770-ABF8-F2C8296993EC}" type="slidenum">
              <a:rPr lang="en-US" smtClean="0"/>
              <a:t>‹#›</a:t>
            </a:fld>
            <a:endParaRPr lang="en-US"/>
          </a:p>
        </p:txBody>
      </p:sp>
    </p:spTree>
    <p:extLst>
      <p:ext uri="{BB962C8B-B14F-4D97-AF65-F5344CB8AC3E}">
        <p14:creationId xmlns:p14="http://schemas.microsoft.com/office/powerpoint/2010/main" val="192426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140BCF3-B480-47C1-8FA4-9DABA5C7EDA3}" type="datetimeFigureOut">
              <a:rPr lang="en-US" smtClean="0"/>
              <a:t>6/15/2023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B803D2-ED70-4770-ABF8-F2C8296993EC}" type="slidenum">
              <a:rPr lang="en-US" smtClean="0"/>
              <a:t>‹#›</a:t>
            </a:fld>
            <a:endParaRPr lang="en-US"/>
          </a:p>
        </p:txBody>
      </p:sp>
    </p:spTree>
    <p:extLst>
      <p:ext uri="{BB962C8B-B14F-4D97-AF65-F5344CB8AC3E}">
        <p14:creationId xmlns:p14="http://schemas.microsoft.com/office/powerpoint/2010/main" val="3542484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40BCF3-B480-47C1-8FA4-9DABA5C7EDA3}" type="datetimeFigureOut">
              <a:rPr lang="en-US" smtClean="0"/>
              <a:t>6/15/2023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B803D2-ED70-4770-ABF8-F2C8296993EC}" type="slidenum">
              <a:rPr lang="en-US" smtClean="0"/>
              <a:t>‹#›</a:t>
            </a:fld>
            <a:endParaRPr lang="en-US"/>
          </a:p>
        </p:txBody>
      </p:sp>
    </p:spTree>
    <p:extLst>
      <p:ext uri="{BB962C8B-B14F-4D97-AF65-F5344CB8AC3E}">
        <p14:creationId xmlns:p14="http://schemas.microsoft.com/office/powerpoint/2010/main" val="606320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40BCF3-B480-47C1-8FA4-9DABA5C7EDA3}" type="datetimeFigureOut">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B803D2-ED70-4770-ABF8-F2C8296993EC}" type="slidenum">
              <a:rPr lang="en-US" smtClean="0"/>
              <a:t>‹#›</a:t>
            </a:fld>
            <a:endParaRPr lang="en-US"/>
          </a:p>
        </p:txBody>
      </p:sp>
    </p:spTree>
    <p:extLst>
      <p:ext uri="{BB962C8B-B14F-4D97-AF65-F5344CB8AC3E}">
        <p14:creationId xmlns:p14="http://schemas.microsoft.com/office/powerpoint/2010/main" val="2322032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40BCF3-B480-47C1-8FA4-9DABA5C7EDA3}" type="datetimeFigureOut">
              <a:rPr lang="en-US" smtClean="0"/>
              <a:t>6/15/2023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B803D2-ED70-4770-ABF8-F2C8296993EC}" type="slidenum">
              <a:rPr lang="en-US" smtClean="0"/>
              <a:t>‹#›</a:t>
            </a:fld>
            <a:endParaRPr lang="en-US"/>
          </a:p>
        </p:txBody>
      </p:sp>
    </p:spTree>
    <p:extLst>
      <p:ext uri="{BB962C8B-B14F-4D97-AF65-F5344CB8AC3E}">
        <p14:creationId xmlns:p14="http://schemas.microsoft.com/office/powerpoint/2010/main" val="1863123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40BCF3-B480-47C1-8FA4-9DABA5C7EDA3}" type="datetimeFigureOut">
              <a:rPr lang="en-US" smtClean="0"/>
              <a:t>6/15/2023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BB803D2-ED70-4770-ABF8-F2C8296993EC}" type="slidenum">
              <a:rPr lang="en-US" smtClean="0"/>
              <a:t>‹#›</a:t>
            </a:fld>
            <a:endParaRPr lang="en-US"/>
          </a:p>
        </p:txBody>
      </p:sp>
    </p:spTree>
    <p:extLst>
      <p:ext uri="{BB962C8B-B14F-4D97-AF65-F5344CB8AC3E}">
        <p14:creationId xmlns:p14="http://schemas.microsoft.com/office/powerpoint/2010/main" val="39062611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400" y="2743200"/>
            <a:ext cx="9233716" cy="2421468"/>
          </a:xfrm>
        </p:spPr>
        <p:txBody>
          <a:bodyPr/>
          <a:lstStyle/>
          <a:p>
            <a:pPr lvl="0"/>
            <a:r>
              <a:rPr lang="en-US" sz="4400" dirty="0" smtClean="0"/>
              <a:t>Greetings to All the participants</a:t>
            </a:r>
          </a:p>
          <a:p>
            <a:pPr lvl="0"/>
            <a:r>
              <a:rPr lang="ru-RU" sz="4400" dirty="0" smtClean="0">
                <a:solidFill>
                  <a:srgbClr val="FF0000"/>
                </a:solidFill>
                <a:latin typeface="inherit"/>
              </a:rPr>
              <a:t>Приветствую </a:t>
            </a:r>
            <a:r>
              <a:rPr lang="ru-RU" sz="4400" dirty="0">
                <a:solidFill>
                  <a:srgbClr val="FF0000"/>
                </a:solidFill>
                <a:latin typeface="inherit"/>
              </a:rPr>
              <a:t>всех участников</a:t>
            </a:r>
            <a:r>
              <a:rPr lang="ru-RU" sz="1200" dirty="0">
                <a:solidFill>
                  <a:srgbClr val="FF0000"/>
                </a:solidFill>
              </a:rPr>
              <a:t> </a:t>
            </a:r>
            <a:endParaRPr lang="ru-RU" sz="3600" dirty="0">
              <a:solidFill>
                <a:srgbClr val="FF0000"/>
              </a:solidFill>
              <a:latin typeface="Arial" panose="020B0604020202020204" pitchFamily="34" charset="0"/>
            </a:endParaRPr>
          </a:p>
          <a:p>
            <a:endParaRPr lang="en-US" sz="4400" dirty="0" smtClean="0"/>
          </a:p>
          <a:p>
            <a:endParaRPr lang="en-US" dirty="0"/>
          </a:p>
        </p:txBody>
      </p:sp>
      <p:sp>
        <p:nvSpPr>
          <p:cNvPr id="4" name="Rectangle 2"/>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42659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7611" y="0"/>
            <a:ext cx="3378668" cy="283599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6279" y="0"/>
            <a:ext cx="3335170" cy="283599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7611" y="2835992"/>
            <a:ext cx="6713838" cy="3803705"/>
          </a:xfrm>
          <a:prstGeom prst="rect">
            <a:avLst/>
          </a:prstGeom>
        </p:spPr>
      </p:pic>
    </p:spTree>
    <p:extLst>
      <p:ext uri="{BB962C8B-B14F-4D97-AF65-F5344CB8AC3E}">
        <p14:creationId xmlns:p14="http://schemas.microsoft.com/office/powerpoint/2010/main" val="1725092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15330"/>
            <a:ext cx="9020432" cy="9048631"/>
          </a:xfrm>
          <a:prstGeom prst="rect">
            <a:avLst/>
          </a:prstGeom>
        </p:spPr>
        <p:txBody>
          <a:bodyPr wrap="square">
            <a:spAutoFit/>
          </a:bodyPr>
          <a:lstStyle/>
          <a:p>
            <a:endParaRPr lang="en-US" dirty="0" smtClean="0">
              <a:solidFill>
                <a:srgbClr val="000000"/>
              </a:solidFill>
              <a:latin typeface="Georgia" panose="02040502050405020303" pitchFamily="18" charset="0"/>
              <a:ea typeface="Calibri" panose="020F0502020204030204" pitchFamily="34" charset="0"/>
              <a:cs typeface="Times New Roman" panose="02020603050405020304" pitchFamily="18" charset="0"/>
            </a:endParaRPr>
          </a:p>
          <a:p>
            <a:endParaRPr lang="en-US" dirty="0">
              <a:solidFill>
                <a:srgbClr val="000000"/>
              </a:solidFill>
              <a:latin typeface="Georgia" panose="02040502050405020303" pitchFamily="18" charset="0"/>
              <a:ea typeface="Calibri" panose="020F0502020204030204" pitchFamily="34" charset="0"/>
              <a:cs typeface="Times New Roman" panose="02020603050405020304" pitchFamily="18" charset="0"/>
            </a:endParaRPr>
          </a:p>
          <a:p>
            <a:r>
              <a:rPr lang="en-US" sz="2400" dirty="0" smtClean="0">
                <a:solidFill>
                  <a:srgbClr val="000000"/>
                </a:solidFill>
                <a:latin typeface="Georgia" panose="02040502050405020303" pitchFamily="18" charset="0"/>
                <a:ea typeface="Calibri" panose="020F0502020204030204" pitchFamily="34" charset="0"/>
                <a:cs typeface="Times New Roman" panose="02020603050405020304" pitchFamily="18" charset="0"/>
              </a:rPr>
              <a:t>According </a:t>
            </a:r>
            <a:r>
              <a:rPr lang="en-US" sz="2400" dirty="0">
                <a:solidFill>
                  <a:srgbClr val="000000"/>
                </a:solidFill>
                <a:latin typeface="Georgia" panose="02040502050405020303" pitchFamily="18" charset="0"/>
                <a:ea typeface="Calibri" panose="020F0502020204030204" pitchFamily="34" charset="0"/>
                <a:cs typeface="Times New Roman" panose="02020603050405020304" pitchFamily="18" charset="0"/>
              </a:rPr>
              <a:t>to the scholars who worked here, agriculture started in the third millennium BC, in the region and carvings of horses were also started here for the first time which are the clear indications of the Central Asian </a:t>
            </a:r>
            <a:r>
              <a:rPr lang="en-US" sz="2400" dirty="0" smtClean="0">
                <a:solidFill>
                  <a:srgbClr val="000000"/>
                </a:solidFill>
                <a:latin typeface="Georgia" panose="02040502050405020303" pitchFamily="18" charset="0"/>
                <a:ea typeface="Calibri" panose="020F0502020204030204" pitchFamily="34" charset="0"/>
                <a:cs typeface="Times New Roman" panose="02020603050405020304" pitchFamily="18" charset="0"/>
              </a:rPr>
              <a:t>migration. </a:t>
            </a:r>
          </a:p>
          <a:p>
            <a:r>
              <a:rPr lang="en-US" sz="2400" dirty="0" smtClean="0">
                <a:solidFill>
                  <a:srgbClr val="000000"/>
                </a:solidFill>
                <a:latin typeface="Georgia" panose="02040502050405020303" pitchFamily="18" charset="0"/>
                <a:cs typeface="Times New Roman" panose="02020603050405020304" pitchFamily="18" charset="0"/>
              </a:rPr>
              <a:t>These scholars are of the view that</a:t>
            </a:r>
            <a:r>
              <a:rPr lang="en-US" sz="2400" dirty="0"/>
              <a:t> </a:t>
            </a:r>
            <a:r>
              <a:rPr lang="en-US" sz="2400" dirty="0" smtClean="0"/>
              <a:t>different central Asian tribes including</a:t>
            </a:r>
            <a:r>
              <a:rPr lang="en-US" sz="2400" dirty="0"/>
              <a:t> “SAKAS”</a:t>
            </a:r>
            <a:r>
              <a:rPr lang="en-US" sz="2400" dirty="0" smtClean="0"/>
              <a:t> came to this region in the </a:t>
            </a:r>
            <a:r>
              <a:rPr lang="en-US" sz="2400" dirty="0"/>
              <a:t>beginning of the first millennium </a:t>
            </a:r>
            <a:r>
              <a:rPr lang="en-US" sz="2400" dirty="0" smtClean="0"/>
              <a:t>BC, as invaders.</a:t>
            </a:r>
          </a:p>
          <a:p>
            <a:endParaRPr lang="en-US" sz="2400" dirty="0"/>
          </a:p>
          <a:p>
            <a:pPr lvl="0" eaLnBrk="0" fontAlgn="base" hangingPunct="0">
              <a:spcBef>
                <a:spcPct val="0"/>
              </a:spcBef>
              <a:spcAft>
                <a:spcPct val="0"/>
              </a:spcAft>
            </a:pPr>
            <a:r>
              <a:rPr lang="ru-RU" sz="2400" dirty="0">
                <a:solidFill>
                  <a:srgbClr val="FF0000"/>
                </a:solidFill>
                <a:latin typeface="inherit"/>
              </a:rPr>
              <a:t>По словам ученых, которые здесь работали, земледелие началось в третьем тысячелетии до нашей эры, в этом регионе также впервые начали вырезать лошадей, что является явным свидетельством миграции из Центральной Азии. Эти ученые считают, что различные центральноазиатские племена, в том числе «САКАС», пришли в этот регион в начале первого тысячелетия до нашей эры в качестве захватчиков.</a:t>
            </a:r>
            <a:r>
              <a:rPr lang="ru-RU" sz="800" dirty="0">
                <a:solidFill>
                  <a:srgbClr val="FF0000"/>
                </a:solidFill>
              </a:rPr>
              <a:t> </a:t>
            </a:r>
            <a:endParaRPr lang="ru-RU" dirty="0">
              <a:solidFill>
                <a:srgbClr val="FF0000"/>
              </a:solidFill>
              <a:latin typeface="Arial" panose="020B0604020202020204" pitchFamily="34" charset="0"/>
            </a:endParaRP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 </a:t>
            </a:r>
            <a:endParaRPr lang="en-US" dirty="0"/>
          </a:p>
        </p:txBody>
      </p:sp>
      <p:sp>
        <p:nvSpPr>
          <p:cNvPr id="8" name="Rectangle 6"/>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7"/>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49242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282" y="74140"/>
            <a:ext cx="9310816" cy="6326659"/>
          </a:xfrm>
          <a:prstGeom prst="rect">
            <a:avLst/>
          </a:prstGeom>
        </p:spPr>
      </p:pic>
    </p:spTree>
    <p:extLst>
      <p:ext uri="{BB962C8B-B14F-4D97-AF65-F5344CB8AC3E}">
        <p14:creationId xmlns:p14="http://schemas.microsoft.com/office/powerpoint/2010/main" val="3080047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752" y="169558"/>
            <a:ext cx="8699156" cy="5970865"/>
          </a:xfrm>
          <a:prstGeom prst="rect">
            <a:avLst/>
          </a:prstGeom>
        </p:spPr>
        <p:txBody>
          <a:bodyPr wrap="square">
            <a:spAutoFit/>
          </a:bodyPr>
          <a:lstStyle/>
          <a:p>
            <a:endParaRPr lang="en-US" dirty="0" smtClean="0">
              <a:solidFill>
                <a:srgbClr val="000000"/>
              </a:solidFill>
              <a:latin typeface="Georgia" panose="02040502050405020303" pitchFamily="18" charset="0"/>
              <a:ea typeface="Calibri" panose="020F0502020204030204" pitchFamily="34" charset="0"/>
              <a:cs typeface="Times New Roman" panose="02020603050405020304" pitchFamily="18" charset="0"/>
            </a:endParaRPr>
          </a:p>
          <a:p>
            <a:r>
              <a:rPr lang="en-US" sz="2800" dirty="0" smtClean="0">
                <a:solidFill>
                  <a:srgbClr val="000000"/>
                </a:solidFill>
                <a:latin typeface="Georgia" panose="02040502050405020303" pitchFamily="18" charset="0"/>
                <a:ea typeface="Calibri" panose="020F0502020204030204" pitchFamily="34" charset="0"/>
                <a:cs typeface="Times New Roman" panose="02020603050405020304" pitchFamily="18" charset="0"/>
              </a:rPr>
              <a:t>Since this place has been a central crossing point and a path way to Indian sub-continent for the outsider, therefore I strongly believe that there must be traces of </a:t>
            </a:r>
            <a:r>
              <a:rPr lang="en-US" sz="2800" smtClean="0">
                <a:solidFill>
                  <a:srgbClr val="000000"/>
                </a:solidFill>
                <a:latin typeface="Georgia" panose="02040502050405020303" pitchFamily="18" charset="0"/>
                <a:ea typeface="Calibri" panose="020F0502020204030204" pitchFamily="34" charset="0"/>
                <a:cs typeface="Times New Roman" panose="02020603050405020304" pitchFamily="18" charset="0"/>
              </a:rPr>
              <a:t>“</a:t>
            </a:r>
            <a:r>
              <a:rPr lang="en-US" sz="2800" smtClean="0">
                <a:solidFill>
                  <a:srgbClr val="000000"/>
                </a:solidFill>
                <a:latin typeface="Georgia" panose="02040502050405020303" pitchFamily="18" charset="0"/>
                <a:ea typeface="Calibri" panose="020F0502020204030204" pitchFamily="34" charset="0"/>
                <a:cs typeface="Times New Roman" panose="02020603050405020304" pitchFamily="18" charset="0"/>
              </a:rPr>
              <a:t>Tengrism</a:t>
            </a:r>
            <a:r>
              <a:rPr lang="en-US" sz="2800" dirty="0" smtClean="0">
                <a:solidFill>
                  <a:srgbClr val="000000"/>
                </a:solidFill>
                <a:latin typeface="Georgia" panose="02040502050405020303" pitchFamily="18" charset="0"/>
                <a:ea typeface="Calibri" panose="020F0502020204030204" pitchFamily="34" charset="0"/>
                <a:cs typeface="Times New Roman" panose="02020603050405020304" pitchFamily="18" charset="0"/>
              </a:rPr>
              <a:t>” in this rich treasure of rock Art in the Northern Pakistan. </a:t>
            </a:r>
          </a:p>
          <a:p>
            <a:endParaRPr lang="en-US" sz="2800" dirty="0" smtClean="0">
              <a:solidFill>
                <a:srgbClr val="000000"/>
              </a:solidFill>
              <a:latin typeface="Georgia" panose="02040502050405020303" pitchFamily="18" charset="0"/>
              <a:cs typeface="Times New Roman" panose="02020603050405020304" pitchFamily="18" charset="0"/>
            </a:endParaRPr>
          </a:p>
          <a:p>
            <a:pPr lvl="0"/>
            <a:r>
              <a:rPr lang="ru-RU" sz="2800" dirty="0" smtClean="0">
                <a:solidFill>
                  <a:srgbClr val="FF0000"/>
                </a:solidFill>
                <a:latin typeface="inherit"/>
              </a:rPr>
              <a:t>Поскольку это место было центральным пунктом пересечения границы и путем на Индийский субконтинент для посторонних, я твердо верю, что в этом богатом сокровище наскального искусства в Северном Пакистане должны быть следы «</a:t>
            </a:r>
            <a:r>
              <a:rPr lang="ru-RU" sz="2800" dirty="0" smtClean="0">
                <a:solidFill>
                  <a:srgbClr val="FF0000"/>
                </a:solidFill>
                <a:latin typeface="inherit"/>
              </a:rPr>
              <a:t>тенгризма</a:t>
            </a:r>
            <a:r>
              <a:rPr lang="ru-RU" sz="2800" dirty="0" smtClean="0">
                <a:solidFill>
                  <a:srgbClr val="FF0000"/>
                </a:solidFill>
                <a:latin typeface="inherit"/>
              </a:rPr>
              <a:t>».</a:t>
            </a:r>
            <a:r>
              <a:rPr lang="ru-RU" sz="900" dirty="0" smtClean="0">
                <a:solidFill>
                  <a:srgbClr val="FF0000"/>
                </a:solidFill>
              </a:rPr>
              <a:t> </a:t>
            </a:r>
            <a:endParaRPr lang="ru-RU" sz="2000" dirty="0" smtClean="0">
              <a:solidFill>
                <a:srgbClr val="FF0000"/>
              </a:solidFill>
              <a:latin typeface="Arial" panose="020B0604020202020204" pitchFamily="34" charset="0"/>
            </a:endParaRPr>
          </a:p>
          <a:p>
            <a:endParaRPr lang="en-US" sz="2800" dirty="0"/>
          </a:p>
        </p:txBody>
      </p:sp>
      <p:sp>
        <p:nvSpPr>
          <p:cNvPr id="3"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22680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806" y="318657"/>
            <a:ext cx="9135762" cy="4319067"/>
          </a:xfrm>
          <a:prstGeom prst="rect">
            <a:avLst/>
          </a:prstGeom>
        </p:spPr>
        <p:txBody>
          <a:bodyPr wrap="square">
            <a:spAutoFit/>
          </a:bodyPr>
          <a:lstStyle/>
          <a:p>
            <a:pPr>
              <a:lnSpc>
                <a:spcPct val="107000"/>
              </a:lnSpc>
              <a:spcAft>
                <a:spcPts val="800"/>
              </a:spcAft>
            </a:pPr>
            <a:r>
              <a:rPr lang="en-US" sz="3200" dirty="0">
                <a:solidFill>
                  <a:srgbClr val="000000"/>
                </a:solidFill>
                <a:latin typeface="Georgia" panose="02040502050405020303" pitchFamily="18" charset="0"/>
                <a:ea typeface="Calibri" panose="020F0502020204030204" pitchFamily="34" charset="0"/>
                <a:cs typeface="Times New Roman" panose="02020603050405020304" pitchFamily="18" charset="0"/>
              </a:rPr>
              <a:t>I suggest to the conference participants to conduct further studies here and explore this treasure for better result of ancient past of the </a:t>
            </a:r>
            <a:r>
              <a:rPr lang="en-US" sz="3200" dirty="0" err="1">
                <a:solidFill>
                  <a:srgbClr val="000000"/>
                </a:solidFill>
                <a:latin typeface="Georgia" panose="02040502050405020303" pitchFamily="18" charset="0"/>
                <a:ea typeface="Calibri" panose="020F0502020204030204" pitchFamily="34" charset="0"/>
                <a:cs typeface="Times New Roman" panose="02020603050405020304" pitchFamily="18" charset="0"/>
              </a:rPr>
              <a:t>tengri</a:t>
            </a:r>
            <a:r>
              <a:rPr lang="en-US" sz="3200" dirty="0">
                <a:solidFill>
                  <a:srgbClr val="000000"/>
                </a:solidFill>
                <a:latin typeface="Georgia" panose="02040502050405020303" pitchFamily="18" charset="0"/>
                <a:ea typeface="Calibri" panose="020F0502020204030204" pitchFamily="34" charset="0"/>
                <a:cs typeface="Times New Roman" panose="02020603050405020304" pitchFamily="18" charset="0"/>
              </a:rPr>
              <a:t> beliefs.  </a:t>
            </a:r>
            <a:endParaRPr lang="en-US" sz="3200" dirty="0" smtClean="0">
              <a:solidFill>
                <a:srgbClr val="000000"/>
              </a:solidFill>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2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ru-RU" sz="2400" dirty="0">
                <a:solidFill>
                  <a:srgbClr val="FF0000"/>
                </a:solidFill>
                <a:latin typeface="inherit"/>
              </a:rPr>
              <a:t>Предлагаю участникам конференции провести здесь дальнейшие исследования и изучить это сокровище для лучшего отражения древнего прошлого верований тенгри</a:t>
            </a:r>
            <a:r>
              <a:rPr lang="ru-RU" sz="2400" dirty="0">
                <a:solidFill>
                  <a:srgbClr val="202124"/>
                </a:solidFill>
                <a:latin typeface="inherit"/>
              </a:rPr>
              <a:t>.</a:t>
            </a:r>
            <a:r>
              <a:rPr lang="ru-RU" sz="800" dirty="0"/>
              <a:t> </a:t>
            </a:r>
            <a:endParaRPr lang="ru-RU" dirty="0">
              <a:latin typeface="Arial" panose="020B0604020202020204" pitchFamily="34" charset="0"/>
            </a:endParaRPr>
          </a:p>
          <a:p>
            <a:pPr>
              <a:lnSpc>
                <a:spcPct val="107000"/>
              </a:lnSpc>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791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6466" y="1184875"/>
            <a:ext cx="6582032" cy="2585323"/>
          </a:xfrm>
          <a:prstGeom prst="rect">
            <a:avLst/>
          </a:prstGeom>
        </p:spPr>
        <p:txBody>
          <a:bodyPr wrap="square">
            <a:spAutoFit/>
          </a:bodyPr>
          <a:lstStyle/>
          <a:p>
            <a:r>
              <a:rPr lang="en-US" sz="5400" dirty="0">
                <a:solidFill>
                  <a:srgbClr val="000000"/>
                </a:solidFill>
                <a:latin typeface="Georgia" panose="02040502050405020303" pitchFamily="18" charset="0"/>
                <a:ea typeface="Calibri" panose="020F0502020204030204" pitchFamily="34" charset="0"/>
                <a:cs typeface="Times New Roman" panose="02020603050405020304" pitchFamily="18" charset="0"/>
              </a:rPr>
              <a:t>Thank you </a:t>
            </a:r>
            <a:r>
              <a:rPr lang="en-US" sz="5400" dirty="0" smtClean="0">
                <a:solidFill>
                  <a:srgbClr val="000000"/>
                </a:solidFill>
                <a:latin typeface="Georgia" panose="02040502050405020303" pitchFamily="18" charset="0"/>
                <a:ea typeface="Calibri" panose="020F0502020204030204" pitchFamily="34" charset="0"/>
                <a:cs typeface="Times New Roman" panose="02020603050405020304" pitchFamily="18" charset="0"/>
              </a:rPr>
              <a:t>all</a:t>
            </a:r>
          </a:p>
          <a:p>
            <a:pPr lvl="0"/>
            <a:r>
              <a:rPr lang="ru-RU" sz="5400" dirty="0">
                <a:solidFill>
                  <a:srgbClr val="FF0000"/>
                </a:solidFill>
                <a:latin typeface="inherit"/>
              </a:rPr>
              <a:t>Спасибо вам всем</a:t>
            </a:r>
            <a:r>
              <a:rPr lang="ru-RU" sz="1600" dirty="0">
                <a:solidFill>
                  <a:srgbClr val="FF0000"/>
                </a:solidFill>
              </a:rPr>
              <a:t> </a:t>
            </a:r>
            <a:endParaRPr lang="ru-RU" sz="4400" dirty="0">
              <a:solidFill>
                <a:srgbClr val="FF0000"/>
              </a:solidFill>
              <a:latin typeface="Arial" panose="020B0604020202020204" pitchFamily="34" charset="0"/>
            </a:endParaRPr>
          </a:p>
          <a:p>
            <a:endParaRPr lang="en-US" sz="5400" dirty="0"/>
          </a:p>
        </p:txBody>
      </p:sp>
      <p:sp>
        <p:nvSpPr>
          <p:cNvPr id="3"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77487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72148"/>
            <a:ext cx="9445925" cy="5969877"/>
          </a:xfrm>
        </p:spPr>
        <p:txBody>
          <a:bodyPr/>
          <a:lstStyle/>
          <a:p>
            <a:endParaRPr lang="en-US" dirty="0" smtClean="0"/>
          </a:p>
          <a:p>
            <a:endParaRPr lang="en-US" dirty="0" smtClean="0"/>
          </a:p>
          <a:p>
            <a:endParaRPr lang="en-US" dirty="0" smtClean="0"/>
          </a:p>
          <a:p>
            <a:r>
              <a:rPr lang="en-US" sz="2800" dirty="0" smtClean="0"/>
              <a:t>ROCK ART TREASURE OF NORTHERN PAKISTAN, ALONGSIDE THE SILK ROUTE AND ITS POSSIBLE RELATIONSHIP WITH TENGRISM. </a:t>
            </a:r>
          </a:p>
          <a:p>
            <a:endParaRPr lang="en-US" sz="2800" dirty="0" smtClean="0"/>
          </a:p>
          <a:p>
            <a:r>
              <a:rPr lang="ru-RU" sz="2800" dirty="0" smtClean="0">
                <a:solidFill>
                  <a:srgbClr val="FF0000"/>
                </a:solidFill>
              </a:rPr>
              <a:t>СОКРОВИЩА </a:t>
            </a:r>
            <a:r>
              <a:rPr lang="ru-RU" sz="2800" dirty="0">
                <a:solidFill>
                  <a:srgbClr val="FF0000"/>
                </a:solidFill>
              </a:rPr>
              <a:t>НАСКАЛЬНОГО ИСКУССТВА СЕВЕРНОГО ПАКИСТАНА, </a:t>
            </a:r>
            <a:r>
              <a:rPr lang="ru-RU" sz="2800" dirty="0" smtClean="0">
                <a:solidFill>
                  <a:srgbClr val="FF0000"/>
                </a:solidFill>
              </a:rPr>
              <a:t>БЛИЗ </a:t>
            </a:r>
            <a:r>
              <a:rPr lang="ru-RU" sz="2800" dirty="0" smtClean="0">
                <a:solidFill>
                  <a:srgbClr val="FF0000"/>
                </a:solidFill>
              </a:rPr>
              <a:t>ВЕЛИКОГО ШЕЛКОВОГО ПУТИ </a:t>
            </a:r>
            <a:r>
              <a:rPr lang="ru-RU" sz="2800" dirty="0">
                <a:solidFill>
                  <a:srgbClr val="FF0000"/>
                </a:solidFill>
              </a:rPr>
              <a:t>И </a:t>
            </a:r>
            <a:r>
              <a:rPr lang="ru-RU" sz="2800" dirty="0" smtClean="0">
                <a:solidFill>
                  <a:srgbClr val="FF0000"/>
                </a:solidFill>
              </a:rPr>
              <a:t>ИХ ВОЗМОЖНАЯ СВЯЗЬ </a:t>
            </a:r>
            <a:r>
              <a:rPr lang="ru-RU" sz="2800" dirty="0">
                <a:solidFill>
                  <a:srgbClr val="FF0000"/>
                </a:solidFill>
              </a:rPr>
              <a:t>С ТЕНГРИЗМОМ</a:t>
            </a:r>
            <a:r>
              <a:rPr lang="ru-RU" sz="2800" dirty="0" smtClean="0">
                <a:solidFill>
                  <a:srgbClr val="FF0000"/>
                </a:solidFill>
              </a:rPr>
              <a:t>.</a:t>
            </a:r>
            <a:r>
              <a:rPr lang="ru-RU" dirty="0" smtClean="0"/>
              <a:t> </a:t>
            </a:r>
            <a:endParaRPr lang="ru-RU" dirty="0"/>
          </a:p>
        </p:txBody>
      </p:sp>
      <p:sp>
        <p:nvSpPr>
          <p:cNvPr id="5" name="Rectangle 2"/>
          <p:cNvSpPr>
            <a:spLocks noChangeArrowheads="1"/>
          </p:cNvSpPr>
          <p:nvPr/>
        </p:nvSpPr>
        <p:spPr bwMode="auto">
          <a:xfrm>
            <a:off x="146648" y="72148"/>
            <a:ext cx="12045351"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83062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70411"/>
            <a:ext cx="8596313" cy="5471614"/>
          </a:xfrm>
        </p:spPr>
        <p:txBody>
          <a:bodyPr>
            <a:normAutofit/>
          </a:bodyPr>
          <a:lstStyle/>
          <a:p>
            <a:pPr lvl="0"/>
            <a:endParaRPr lang="en-US" sz="2400" dirty="0" smtClean="0">
              <a:solidFill>
                <a:srgbClr val="FF0000"/>
              </a:solidFill>
            </a:endParaRPr>
          </a:p>
          <a:p>
            <a:pPr lvl="0"/>
            <a:r>
              <a:rPr lang="en-US" sz="2400" dirty="0" smtClean="0">
                <a:solidFill>
                  <a:schemeClr val="tx1"/>
                </a:solidFill>
              </a:rPr>
              <a:t>I </a:t>
            </a:r>
            <a:r>
              <a:rPr lang="en-US" sz="2400" dirty="0">
                <a:solidFill>
                  <a:schemeClr val="tx1"/>
                </a:solidFill>
              </a:rPr>
              <a:t>am here to present a view of the </a:t>
            </a:r>
            <a:r>
              <a:rPr lang="en-US" sz="2400" dirty="0" smtClean="0">
                <a:solidFill>
                  <a:schemeClr val="tx1"/>
                </a:solidFill>
              </a:rPr>
              <a:t>Rich Rock Art treasure of Northern Pakistan, the area that hosts </a:t>
            </a:r>
            <a:r>
              <a:rPr lang="en-US" sz="2400" dirty="0">
                <a:solidFill>
                  <a:schemeClr val="tx1"/>
                </a:solidFill>
              </a:rPr>
              <a:t>the worldwide famous “Silk route” </a:t>
            </a:r>
            <a:r>
              <a:rPr lang="en-US" sz="2400" dirty="0" smtClean="0">
                <a:solidFill>
                  <a:schemeClr val="tx1"/>
                </a:solidFill>
              </a:rPr>
              <a:t>and connect the Central Asia, China and the surrounding regions with the Indian sub-continent</a:t>
            </a:r>
            <a:r>
              <a:rPr lang="en-US" sz="2400" dirty="0" smtClean="0">
                <a:solidFill>
                  <a:srgbClr val="FF0000"/>
                </a:solidFill>
              </a:rPr>
              <a:t>.</a:t>
            </a:r>
          </a:p>
          <a:p>
            <a:pPr lvl="0"/>
            <a:endParaRPr lang="en-US" sz="2400" dirty="0" smtClean="0">
              <a:solidFill>
                <a:srgbClr val="FF0000"/>
              </a:solidFill>
            </a:endParaRPr>
          </a:p>
          <a:p>
            <a:r>
              <a:rPr lang="ru-RU" sz="2400" dirty="0">
                <a:solidFill>
                  <a:srgbClr val="FF0000"/>
                </a:solidFill>
              </a:rPr>
              <a:t>Я здесь, чтобы представить себе сокровища богатого наскального искусства в Северном Пакистане, области, которая проходит через всемирно известный «Шелковый путь» и соединяет Центральную Азию, Китай и прилегающие регионы с Индийским субконтинентом.</a:t>
            </a:r>
            <a:endParaRPr lang="en-US" sz="2400" dirty="0">
              <a:solidFill>
                <a:srgbClr val="FF0000"/>
              </a:solidFill>
            </a:endParaRPr>
          </a:p>
          <a:p>
            <a:pPr lvl="0"/>
            <a:endParaRPr lang="en-US" sz="2400" dirty="0">
              <a:solidFill>
                <a:srgbClr val="FF0000"/>
              </a:solidFill>
            </a:endParaRPr>
          </a:p>
        </p:txBody>
      </p:sp>
      <p:sp>
        <p:nvSpPr>
          <p:cNvPr id="7" name="Title 1"/>
          <p:cNvSpPr txBox="1">
            <a:spLocks/>
          </p:cNvSpPr>
          <p:nvPr/>
        </p:nvSpPr>
        <p:spPr>
          <a:xfrm>
            <a:off x="0" y="113211"/>
            <a:ext cx="10303933" cy="609285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07000"/>
              </a:lnSpc>
              <a:spcAft>
                <a:spcPts val="800"/>
              </a:spcAft>
            </a:pPr>
            <a:endParaRPr lang="en-US" sz="4000" b="1" u="sng" dirty="0">
              <a:solidFill>
                <a:schemeClr val="accent4"/>
              </a:solidFill>
            </a:endParaRPr>
          </a:p>
        </p:txBody>
      </p:sp>
      <p:sp>
        <p:nvSpPr>
          <p:cNvPr id="9" name="Rectangle 4"/>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83639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5388" y="1647646"/>
            <a:ext cx="8704053" cy="4832092"/>
          </a:xfrm>
          <a:prstGeom prst="rect">
            <a:avLst/>
          </a:prstGeom>
        </p:spPr>
        <p:txBody>
          <a:bodyPr wrap="square">
            <a:spAutoFit/>
          </a:bodyPr>
          <a:lstStyle/>
          <a:p>
            <a:r>
              <a:rPr lang="en-US" sz="2800" dirty="0"/>
              <a:t>The region that also hosts the world highest </a:t>
            </a:r>
            <a:r>
              <a:rPr lang="en-US" sz="2800" dirty="0" smtClean="0"/>
              <a:t>famous mountains </a:t>
            </a:r>
            <a:r>
              <a:rPr lang="en-US" sz="2800" dirty="0"/>
              <a:t>series like Karakorum, Himalayas and Hindu Kush. </a:t>
            </a:r>
            <a:endParaRPr lang="en-US" sz="2800" dirty="0" smtClean="0"/>
          </a:p>
          <a:p>
            <a:endParaRPr lang="en-US" sz="2800" dirty="0">
              <a:solidFill>
                <a:srgbClr val="FF0000"/>
              </a:solidFill>
            </a:endParaRPr>
          </a:p>
          <a:p>
            <a:endParaRPr lang="en-US" sz="2800" dirty="0" smtClean="0">
              <a:solidFill>
                <a:srgbClr val="FF0000"/>
              </a:solidFill>
            </a:endParaRPr>
          </a:p>
          <a:p>
            <a:r>
              <a:rPr lang="ru-RU" sz="2800" dirty="0">
                <a:solidFill>
                  <a:srgbClr val="FF0000"/>
                </a:solidFill>
              </a:rPr>
              <a:t>В регионе также находятся самые популярные в мире горы, такие как Каракорум, Гималаи и Гиндукуш.</a:t>
            </a:r>
            <a:endParaRPr lang="en-US" sz="2800" dirty="0">
              <a:solidFill>
                <a:srgbClr val="FF0000"/>
              </a:solidFill>
            </a:endParaRPr>
          </a:p>
          <a:p>
            <a:endParaRPr lang="en-US" sz="2800" dirty="0">
              <a:solidFill>
                <a:srgbClr val="FF0000"/>
              </a:solidFill>
            </a:endParaRPr>
          </a:p>
          <a:p>
            <a:endParaRPr lang="en-US" sz="2800" dirty="0" smtClean="0">
              <a:solidFill>
                <a:srgbClr val="FF0000"/>
              </a:solidFill>
            </a:endParaRPr>
          </a:p>
          <a:p>
            <a:endParaRPr lang="en-US" sz="2800" dirty="0">
              <a:solidFill>
                <a:srgbClr val="FF0000"/>
              </a:solidFill>
            </a:endParaRPr>
          </a:p>
        </p:txBody>
      </p:sp>
    </p:spTree>
    <p:extLst>
      <p:ext uri="{BB962C8B-B14F-4D97-AF65-F5344CB8AC3E}">
        <p14:creationId xmlns:p14="http://schemas.microsoft.com/office/powerpoint/2010/main" val="1496658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662" y="279827"/>
            <a:ext cx="9213010" cy="6183002"/>
          </a:xfrm>
          <a:prstGeom prst="rect">
            <a:avLst/>
          </a:prstGeom>
        </p:spPr>
      </p:pic>
    </p:spTree>
    <p:extLst>
      <p:ext uri="{BB962C8B-B14F-4D97-AF65-F5344CB8AC3E}">
        <p14:creationId xmlns:p14="http://schemas.microsoft.com/office/powerpoint/2010/main" val="2286601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408" y="750500"/>
            <a:ext cx="9230264" cy="6701193"/>
          </a:xfrm>
          <a:prstGeom prst="rect">
            <a:avLst/>
          </a:prstGeom>
        </p:spPr>
        <p:txBody>
          <a:bodyPr wrap="square">
            <a:spAutoFit/>
          </a:bodyPr>
          <a:lstStyle/>
          <a:p>
            <a:pPr>
              <a:lnSpc>
                <a:spcPct val="107000"/>
              </a:lnSpc>
              <a:spcAft>
                <a:spcPts val="800"/>
              </a:spcAft>
            </a:pPr>
            <a:r>
              <a:rPr lang="en-US" sz="2800" dirty="0">
                <a:solidFill>
                  <a:srgbClr val="000000"/>
                </a:solidFill>
                <a:latin typeface="Georgia" panose="02040502050405020303" pitchFamily="18" charset="0"/>
                <a:ea typeface="Calibri" panose="020F0502020204030204" pitchFamily="34" charset="0"/>
                <a:cs typeface="Times New Roman" panose="02020603050405020304" pitchFamily="18" charset="0"/>
              </a:rPr>
              <a:t>The northern part of Pakistan is a mountainous region located between the western Himalayas, the Karakoram in the east and the Hindu Kush in the west. This place of ancient routes made the Upper Indus the cradle and crossroads of different </a:t>
            </a:r>
            <a:r>
              <a:rPr lang="en-US" sz="2800" dirty="0" smtClean="0">
                <a:solidFill>
                  <a:srgbClr val="000000"/>
                </a:solidFill>
                <a:latin typeface="Georgia" panose="02040502050405020303" pitchFamily="18" charset="0"/>
                <a:ea typeface="Calibri" panose="020F0502020204030204" pitchFamily="34" charset="0"/>
                <a:cs typeface="Times New Roman" panose="02020603050405020304" pitchFamily="18" charset="0"/>
              </a:rPr>
              <a:t>civilizations</a:t>
            </a:r>
            <a:r>
              <a:rPr lang="ru-RU" sz="2800" dirty="0" smtClean="0">
                <a:solidFill>
                  <a:srgbClr val="000000"/>
                </a:solidFill>
                <a:latin typeface="Georgia" panose="02040502050405020303" pitchFamily="18" charset="0"/>
                <a:ea typeface="Calibri" panose="020F0502020204030204" pitchFamily="34" charset="0"/>
                <a:cs typeface="Times New Roman" panose="02020603050405020304" pitchFamily="18" charset="0"/>
              </a:rPr>
              <a:t>.</a:t>
            </a:r>
            <a:r>
              <a:rPr lang="ru-RU" sz="2800" dirty="0" smtClean="0"/>
              <a:t> </a:t>
            </a:r>
            <a:endParaRPr lang="en-US" sz="2800" dirty="0" smtClean="0"/>
          </a:p>
          <a:p>
            <a:pPr>
              <a:lnSpc>
                <a:spcPct val="107000"/>
              </a:lnSpc>
              <a:spcAft>
                <a:spcPts val="800"/>
              </a:spcAft>
            </a:pPr>
            <a:endParaRPr lang="en-US" sz="2800" dirty="0"/>
          </a:p>
          <a:p>
            <a:pPr>
              <a:lnSpc>
                <a:spcPct val="107000"/>
              </a:lnSpc>
              <a:spcAft>
                <a:spcPts val="800"/>
              </a:spcAft>
            </a:pPr>
            <a:r>
              <a:rPr lang="ru-RU" sz="2800" dirty="0">
                <a:solidFill>
                  <a:srgbClr val="FF0000"/>
                </a:solidFill>
                <a:latin typeface="Times New Roman" panose="02020603050405020304" pitchFamily="18" charset="0"/>
                <a:cs typeface="Times New Roman" panose="02020603050405020304" pitchFamily="18" charset="0"/>
              </a:rPr>
              <a:t>Северная часть Пакистана - это горный регион, расположенный между западными Гималаями, Каракорумом на востоке и Гиндукушем на западе. Это место древних маршрутов сделало верхний Инд колыбелью и перекрестком разных </a:t>
            </a:r>
            <a:r>
              <a:rPr lang="ru-RU" sz="2800" dirty="0" smtClean="0">
                <a:solidFill>
                  <a:srgbClr val="FF0000"/>
                </a:solidFill>
                <a:latin typeface="Times New Roman" panose="02020603050405020304" pitchFamily="18" charset="0"/>
                <a:cs typeface="Times New Roman" panose="02020603050405020304" pitchFamily="18" charset="0"/>
              </a:rPr>
              <a:t>цивилизаций.</a:t>
            </a:r>
            <a:endPar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1400" dirty="0" smtClean="0">
              <a:solidFill>
                <a:srgbClr val="000000"/>
              </a:solidFill>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14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3307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86" y="80063"/>
            <a:ext cx="9678838" cy="6372495"/>
          </a:xfrm>
          <a:prstGeom prst="rect">
            <a:avLst/>
          </a:prstGeom>
        </p:spPr>
      </p:pic>
    </p:spTree>
    <p:extLst>
      <p:ext uri="{BB962C8B-B14F-4D97-AF65-F5344CB8AC3E}">
        <p14:creationId xmlns:p14="http://schemas.microsoft.com/office/powerpoint/2010/main" val="707354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167" y="831910"/>
            <a:ext cx="9290648" cy="5801012"/>
          </a:xfrm>
          <a:prstGeom prst="rect">
            <a:avLst/>
          </a:prstGeom>
        </p:spPr>
        <p:txBody>
          <a:bodyPr wrap="square">
            <a:spAutoFit/>
          </a:bodyPr>
          <a:lstStyle/>
          <a:p>
            <a:pPr>
              <a:lnSpc>
                <a:spcPct val="107000"/>
              </a:lnSpc>
              <a:spcAft>
                <a:spcPts val="800"/>
              </a:spcAft>
            </a:pPr>
            <a:r>
              <a:rPr lang="en-US" sz="3200" dirty="0">
                <a:solidFill>
                  <a:srgbClr val="000000"/>
                </a:solidFill>
                <a:latin typeface="Georgia" panose="02040502050405020303" pitchFamily="18" charset="0"/>
                <a:ea typeface="Calibri" panose="020F0502020204030204" pitchFamily="34" charset="0"/>
                <a:cs typeface="Times New Roman" panose="02020603050405020304" pitchFamily="18" charset="0"/>
              </a:rPr>
              <a:t>In the ancient past, Travelers, invaders, merchants, pilgrims and artisans from different ages and cultures used the legendary silk route to enter in the region and left their cultural and religious signs on the rocks, boulders</a:t>
            </a:r>
            <a:r>
              <a:rPr lang="en-US" sz="3200" dirty="0" smtClean="0">
                <a:solidFill>
                  <a:srgbClr val="000000"/>
                </a:solidFill>
                <a:latin typeface="Georgia" panose="02040502050405020303" pitchFamily="18" charset="0"/>
                <a:ea typeface="Calibri" panose="020F0502020204030204" pitchFamily="34" charset="0"/>
                <a:cs typeface="Times New Roman" panose="02020603050405020304" pitchFamily="18" charset="0"/>
              </a:rPr>
              <a:t>.</a:t>
            </a:r>
            <a:r>
              <a:rPr lang="ru-RU" sz="2400" dirty="0"/>
              <a:t> </a:t>
            </a:r>
            <a:endParaRPr lang="en-US" sz="2400" dirty="0" smtClean="0"/>
          </a:p>
          <a:p>
            <a:pPr>
              <a:lnSpc>
                <a:spcPct val="107000"/>
              </a:lnSpc>
              <a:spcAft>
                <a:spcPts val="800"/>
              </a:spcAft>
            </a:pPr>
            <a:endParaRPr lang="en-US" sz="2400" dirty="0" smtClean="0"/>
          </a:p>
          <a:p>
            <a:pPr>
              <a:lnSpc>
                <a:spcPct val="107000"/>
              </a:lnSpc>
              <a:spcAft>
                <a:spcPts val="800"/>
              </a:spcAft>
            </a:pPr>
            <a:r>
              <a:rPr lang="ru-RU" sz="2400" dirty="0" smtClean="0">
                <a:solidFill>
                  <a:srgbClr val="FF0000"/>
                </a:solidFill>
              </a:rPr>
              <a:t>В </a:t>
            </a:r>
            <a:r>
              <a:rPr lang="ru-RU" sz="2400" dirty="0">
                <a:solidFill>
                  <a:srgbClr val="FF0000"/>
                </a:solidFill>
              </a:rPr>
              <a:t>древности путешественники, захватчики, торговцы, паломники и ремесленники из разных эпох и культур использовали легендарный шелковый путь, чтобы проникнуть в регион и оставлять свои культурные и религиозные знаки на камнях и валунах.</a:t>
            </a:r>
            <a:endParaRPr lang="en-US" sz="2400" dirty="0">
              <a:solidFill>
                <a:srgbClr val="FF0000"/>
              </a:solidFill>
            </a:endParaRPr>
          </a:p>
          <a:p>
            <a:pPr>
              <a:lnSpc>
                <a:spcPct val="107000"/>
              </a:lnSpc>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935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396" y="284672"/>
            <a:ext cx="9014604" cy="5372689"/>
          </a:xfrm>
          <a:prstGeom prst="rect">
            <a:avLst/>
          </a:prstGeom>
        </p:spPr>
        <p:txBody>
          <a:bodyPr wrap="square">
            <a:spAutoFit/>
          </a:bodyPr>
          <a:lstStyle/>
          <a:p>
            <a:pPr>
              <a:lnSpc>
                <a:spcPct val="107000"/>
              </a:lnSpc>
              <a:spcAft>
                <a:spcPts val="800"/>
              </a:spcAft>
            </a:pPr>
            <a:r>
              <a:rPr lang="en-US" sz="2800" dirty="0">
                <a:solidFill>
                  <a:srgbClr val="000000"/>
                </a:solidFill>
                <a:latin typeface="Georgia" panose="02040502050405020303" pitchFamily="18" charset="0"/>
                <a:ea typeface="Calibri" panose="020F0502020204030204" pitchFamily="34" charset="0"/>
                <a:cs typeface="Times New Roman" panose="02020603050405020304" pitchFamily="18" charset="0"/>
              </a:rPr>
              <a:t>They carved their own signs, symbols, inscriptions and artworks on the giant rocks and boulders which include more than 50000 Rock Carvings and 5,000 inscriptions from different civilizations ranging from the eighth millennium BC to the coming of Islam in the 16th century AD in this region</a:t>
            </a:r>
            <a:r>
              <a:rPr lang="en-US" sz="2800" dirty="0" smtClean="0">
                <a:solidFill>
                  <a:srgbClr val="000000"/>
                </a:solidFill>
                <a:latin typeface="Georgia" panose="02040502050405020303" pitchFamily="18" charset="0"/>
                <a:ea typeface="Calibri" panose="020F0502020204030204" pitchFamily="34" charset="0"/>
                <a:cs typeface="Times New Roman" panose="02020603050405020304" pitchFamily="18" charset="0"/>
              </a:rPr>
              <a:t>. </a:t>
            </a:r>
          </a:p>
          <a:p>
            <a:pPr>
              <a:lnSpc>
                <a:spcPct val="107000"/>
              </a:lnSpc>
              <a:spcAft>
                <a:spcPts val="800"/>
              </a:spcAft>
            </a:pPr>
            <a:endParaRPr lang="en-US" sz="2000" dirty="0">
              <a:solidFill>
                <a:srgbClr val="000000"/>
              </a:solidFill>
              <a:latin typeface="Georgia" panose="02040502050405020303" pitchFamily="18" charset="0"/>
              <a:cs typeface="Times New Roman" panose="02020603050405020304" pitchFamily="18" charset="0"/>
            </a:endParaRPr>
          </a:p>
          <a:p>
            <a:pPr>
              <a:lnSpc>
                <a:spcPct val="107000"/>
              </a:lnSpc>
              <a:spcAft>
                <a:spcPts val="800"/>
              </a:spcAft>
            </a:pPr>
            <a:r>
              <a:rPr lang="ru-RU" sz="2000" dirty="0" smtClean="0">
                <a:solidFill>
                  <a:srgbClr val="FF0000"/>
                </a:solidFill>
              </a:rPr>
              <a:t>Они </a:t>
            </a:r>
            <a:r>
              <a:rPr lang="ru-RU" sz="2000" dirty="0">
                <a:solidFill>
                  <a:srgbClr val="FF0000"/>
                </a:solidFill>
              </a:rPr>
              <a:t>вырезали свои собственные знаки, символы, надписи и произведения искусства на гигантских скалах и валунах, которые включают более 50000 наскальных изображений и 5000 надписей из разных цивилизаций, начиная с восьмого тысячелетия до нашей эры и заканчивая приходом ислама в 16 веке нашей эры в этом регионе.</a:t>
            </a:r>
            <a:endParaRPr lang="en-US" sz="2000" dirty="0">
              <a:solidFill>
                <a:srgbClr val="FF0000"/>
              </a:solidFill>
            </a:endParaRPr>
          </a:p>
          <a:p>
            <a:pPr>
              <a:lnSpc>
                <a:spcPct val="107000"/>
              </a:lnSpc>
              <a:spcAft>
                <a:spcPts val="800"/>
              </a:spcAft>
            </a:pP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303692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3868</TotalTime>
  <Words>734</Words>
  <Application>Microsoft Office PowerPoint</Application>
  <PresentationFormat>Широкоэкранный</PresentationFormat>
  <Paragraphs>58</Paragraphs>
  <Slides>15</Slides>
  <Notes>5</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15</vt:i4>
      </vt:variant>
    </vt:vector>
  </HeadingPairs>
  <TitlesOfParts>
    <vt:vector size="23" baseType="lpstr">
      <vt:lpstr>Arial</vt:lpstr>
      <vt:lpstr>Calibri</vt:lpstr>
      <vt:lpstr>Georgia</vt:lpstr>
      <vt:lpstr>inherit</vt:lpstr>
      <vt:lpstr>Times New Roman</vt:lpstr>
      <vt:lpstr>Trebuchet MS</vt:lpstr>
      <vt:lpstr>Wingdings 3</vt:lpstr>
      <vt:lpstr>Facet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Sajid</dc:creator>
  <cp:lastModifiedBy>Лена</cp:lastModifiedBy>
  <cp:revision>426</cp:revision>
  <cp:lastPrinted>2019-02-13T11:58:20Z</cp:lastPrinted>
  <dcterms:created xsi:type="dcterms:W3CDTF">2019-02-13T10:41:16Z</dcterms:created>
  <dcterms:modified xsi:type="dcterms:W3CDTF">2023-06-15T14:35:50Z</dcterms:modified>
</cp:coreProperties>
</file>